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62" r:id="rId2"/>
    <p:sldId id="292" r:id="rId3"/>
    <p:sldId id="281" r:id="rId4"/>
    <p:sldId id="289" r:id="rId5"/>
    <p:sldId id="291" r:id="rId6"/>
    <p:sldId id="287" r:id="rId7"/>
  </p:sldIdLst>
  <p:sldSz cx="5765800" cy="3244850"/>
  <p:notesSz cx="5765800" cy="32448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437F"/>
    <a:srgbClr val="003B59"/>
    <a:srgbClr val="FEF5BE"/>
    <a:srgbClr val="DDDFFF"/>
    <a:srgbClr val="DAF8FE"/>
    <a:srgbClr val="F4BDFF"/>
    <a:srgbClr val="4978B1"/>
    <a:srgbClr val="99CCFF"/>
    <a:srgbClr val="A6BFDE"/>
    <a:srgbClr val="CFCF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94016" autoAdjust="0"/>
  </p:normalViewPr>
  <p:slideViewPr>
    <p:cSldViewPr>
      <p:cViewPr varScale="1">
        <p:scale>
          <a:sx n="223" d="100"/>
          <a:sy n="223" d="100"/>
        </p:scale>
        <p:origin x="768" y="174"/>
      </p:cViewPr>
      <p:guideLst>
        <p:guide orient="horz" pos="2880"/>
        <p:guide pos="215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CBA3A-4016-4326-8AC3-4CA1C77DF708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11350" y="406400"/>
            <a:ext cx="1943100" cy="1093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76263" y="1562100"/>
            <a:ext cx="4613275" cy="1277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265488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288290" y="3017710"/>
            <a:ext cx="1326134" cy="276999"/>
          </a:xfrm>
        </p:spPr>
        <p:txBody>
          <a:bodyPr/>
          <a:lstStyle/>
          <a:p>
            <a:fld id="{98206734-726E-46B9-B3CD-75FDA00F97BD}" type="datetime1">
              <a:rPr lang="ru-RU" smtClean="0"/>
              <a:t>29.01.2026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960372" y="3017710"/>
            <a:ext cx="1845056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151376" y="3017710"/>
            <a:ext cx="1326134" cy="276999"/>
          </a:xfrm>
        </p:spPr>
        <p:txBody>
          <a:bodyPr/>
          <a:lstStyle/>
          <a:p>
            <a:fld id="{FAA6C436-0D4A-4340-A2B7-930FFE7E9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436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427335"/>
            <a:ext cx="5765800" cy="246060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Группа 10"/>
          <p:cNvGrpSpPr/>
          <p:nvPr/>
        </p:nvGrpSpPr>
        <p:grpSpPr>
          <a:xfrm>
            <a:off x="63501" y="31191"/>
            <a:ext cx="1087375" cy="376456"/>
            <a:chOff x="63501" y="31191"/>
            <a:chExt cx="1087375" cy="376456"/>
          </a:xfrm>
        </p:grpSpPr>
        <p:pic>
          <p:nvPicPr>
            <p:cNvPr id="12" name="Рисунок 1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561"/>
            <a:stretch/>
          </p:blipFill>
          <p:spPr>
            <a:xfrm>
              <a:off x="63501" y="33571"/>
              <a:ext cx="396000" cy="374076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444500" y="31191"/>
              <a:ext cx="706376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ru-RU" sz="600" dirty="0" smtClean="0">
                  <a:solidFill>
                    <a:srgbClr val="11437F"/>
                  </a:solidFill>
                </a:rPr>
                <a:t>УФК ПО НОВГОРОДСКОЙ ОБЛАСТИ</a:t>
              </a:r>
              <a:endParaRPr lang="ru-RU" sz="600" dirty="0">
                <a:solidFill>
                  <a:srgbClr val="11437F"/>
                </a:solidFill>
              </a:endParaRPr>
            </a:p>
          </p:txBody>
        </p:sp>
      </p:grpSp>
      <p:pic>
        <p:nvPicPr>
          <p:cNvPr id="18" name="Picture 2" descr="C:\Users\2241\Downloads\список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12" y="784225"/>
            <a:ext cx="439518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C14D99FF-A3E2-4EB3-899A-3125D7B9091F}"/>
              </a:ext>
            </a:extLst>
          </p:cNvPr>
          <p:cNvSpPr txBox="1"/>
          <p:nvPr/>
        </p:nvSpPr>
        <p:spPr>
          <a:xfrm>
            <a:off x="279136" y="1092690"/>
            <a:ext cx="4999505" cy="10218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800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Федеральный закон от 28 декабря 2025 г. № 506-ФЗ</a:t>
            </a:r>
            <a:b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 внесении изменений в Кодекс Российской Федерации об административных правонарушениях»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302" y="2547749"/>
            <a:ext cx="329012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</a:rPr>
              <a:t>Семёнова Вера Васильевна</a:t>
            </a:r>
            <a:endParaRPr lang="ru-RU" sz="900" dirty="0">
              <a:solidFill>
                <a:srgbClr val="11437F"/>
              </a:solidFill>
            </a:endParaRPr>
          </a:p>
          <a:p>
            <a:r>
              <a:rPr lang="ru-RU" sz="700" dirty="0" smtClean="0">
                <a:solidFill>
                  <a:srgbClr val="11437F"/>
                </a:solidFill>
              </a:rPr>
              <a:t>Начальник отдела казначейского сопровождения</a:t>
            </a:r>
          </a:p>
          <a:p>
            <a:r>
              <a:rPr lang="ru-RU" sz="700" dirty="0" smtClean="0">
                <a:solidFill>
                  <a:srgbClr val="11437F"/>
                </a:solidFill>
              </a:rPr>
              <a:t> УФК по Новгородской области</a:t>
            </a:r>
            <a:endParaRPr lang="ru-RU" sz="700" dirty="0">
              <a:solidFill>
                <a:srgbClr val="11437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65676" y="2967112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Великий Новгород, январь 2026 года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7" name="object 9"/>
          <p:cNvSpPr/>
          <p:nvPr/>
        </p:nvSpPr>
        <p:spPr>
          <a:xfrm>
            <a:off x="4406900" y="360010"/>
            <a:ext cx="1371599" cy="27525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3308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1663701" y="96314"/>
            <a:ext cx="4081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Федеральный закон от 28 декабря 2025 г. № 506-ФЗ</a:t>
            </a:r>
            <a:br>
              <a:rPr lang="ru-RU" sz="8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8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 внесении изменений в Кодекс Российской Федерации об административных правонарушениях»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05385" y="2994025"/>
            <a:ext cx="4445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b="1" dirty="0" smtClean="0">
                <a:solidFill>
                  <a:srgbClr val="003B59"/>
                </a:solidFill>
              </a:rPr>
              <a:t>2</a:t>
            </a:r>
            <a:endParaRPr lang="ru-RU" sz="800" b="1" dirty="0">
              <a:solidFill>
                <a:srgbClr val="003B59"/>
              </a:solidFill>
            </a:endParaRPr>
          </a:p>
        </p:txBody>
      </p:sp>
      <p:sp>
        <p:nvSpPr>
          <p:cNvPr id="26" name="object 2"/>
          <p:cNvSpPr/>
          <p:nvPr/>
        </p:nvSpPr>
        <p:spPr>
          <a:xfrm flipV="1">
            <a:off x="0" y="427335"/>
            <a:ext cx="5765800" cy="246060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Группа 10"/>
          <p:cNvGrpSpPr/>
          <p:nvPr/>
        </p:nvGrpSpPr>
        <p:grpSpPr>
          <a:xfrm>
            <a:off x="63501" y="31191"/>
            <a:ext cx="1087375" cy="376456"/>
            <a:chOff x="63501" y="31191"/>
            <a:chExt cx="1087375" cy="376456"/>
          </a:xfrm>
        </p:grpSpPr>
        <p:pic>
          <p:nvPicPr>
            <p:cNvPr id="12" name="Рисунок 1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561"/>
            <a:stretch/>
          </p:blipFill>
          <p:spPr>
            <a:xfrm>
              <a:off x="63501" y="33571"/>
              <a:ext cx="396000" cy="374076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444500" y="31191"/>
              <a:ext cx="706376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ru-RU" sz="600" dirty="0" smtClean="0">
                  <a:solidFill>
                    <a:srgbClr val="11437F"/>
                  </a:solidFill>
                </a:rPr>
                <a:t>УФК ПО НОВГОРОДСКОЙ ОБЛАСТИ</a:t>
              </a:r>
              <a:endParaRPr lang="ru-RU" sz="600" dirty="0">
                <a:solidFill>
                  <a:srgbClr val="11437F"/>
                </a:solidFill>
              </a:endParaRPr>
            </a:p>
          </p:txBody>
        </p:sp>
      </p:grpSp>
      <p:pic>
        <p:nvPicPr>
          <p:cNvPr id="18" name="Picture 2" descr="C:\Users\2241\Downloads\список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12" y="784225"/>
            <a:ext cx="439518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C14D99FF-A3E2-4EB3-899A-3125D7B9091F}"/>
              </a:ext>
            </a:extLst>
          </p:cNvPr>
          <p:cNvSpPr txBox="1"/>
          <p:nvPr/>
        </p:nvSpPr>
        <p:spPr>
          <a:xfrm>
            <a:off x="528130" y="733829"/>
            <a:ext cx="4999505" cy="207441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800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Статья </a:t>
            </a:r>
            <a:r>
              <a:rPr lang="ru-RU" sz="800" b="1" dirty="0">
                <a:ea typeface="Calibri" panose="020F0502020204030204" pitchFamily="34" charset="0"/>
                <a:cs typeface="Times New Roman" panose="02020603050405020304" pitchFamily="18" charset="0"/>
              </a:rPr>
              <a:t>15.37.1. Несоблюдение требования юридическими лицами (подрядчиками, субподрядчиками, поставщиками по всей цепочке кооперации) </a:t>
            </a:r>
            <a:r>
              <a:rPr lang="ru-RU" sz="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о </a:t>
            </a:r>
            <a:r>
              <a:rPr lang="ru-RU" sz="800" b="1" dirty="0">
                <a:ea typeface="Calibri" panose="020F0502020204030204" pitchFamily="34" charset="0"/>
                <a:cs typeface="Times New Roman" panose="02020603050405020304" pitchFamily="18" charset="0"/>
              </a:rPr>
              <a:t>ведении раздельного учета результатов финансово-хозяйственной деятельности при исполнении государственного (муниципального) контракта, договора (соглашения), контракта (договора), средства для исполнения обязательств по которым подлежат казначейскому сопровождению</a:t>
            </a:r>
            <a:r>
              <a:rPr lang="ru-RU" sz="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800" dirty="0">
                <a:ea typeface="Calibri" panose="020F0502020204030204" pitchFamily="34" charset="0"/>
                <a:cs typeface="Times New Roman" panose="02020603050405020304" pitchFamily="18" charset="0"/>
              </a:rPr>
              <a:t>- на должностных лиц в размере от десяти тысяч до пятидесяти тысяч рублей; 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800" dirty="0">
                <a:ea typeface="Calibri" panose="020F0502020204030204" pitchFamily="34" charset="0"/>
                <a:cs typeface="Times New Roman" panose="02020603050405020304" pitchFamily="18" charset="0"/>
              </a:rPr>
              <a:t>-на индивидуальных предпринимателей - от 5 до 10 процентов цены государственного (муниципального) контракта, договора (соглашения), контракта (договора), но не более двухсот пятидесяти тысяч рублей; 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800" dirty="0">
                <a:ea typeface="Calibri" panose="020F0502020204030204" pitchFamily="34" charset="0"/>
                <a:cs typeface="Times New Roman" panose="02020603050405020304" pitchFamily="18" charset="0"/>
              </a:rPr>
              <a:t>-на юридических лиц - от 5 до 10 процентов цены государственного (муниципального) контракта, договора (соглашения), контракта (договора), но не более пятисот тысяч рублей.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75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319496" y="2974394"/>
            <a:ext cx="4445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b="1" dirty="0">
                <a:solidFill>
                  <a:srgbClr val="002060"/>
                </a:solidFill>
              </a:rPr>
              <a:t>3</a:t>
            </a:r>
          </a:p>
        </p:txBody>
      </p:sp>
      <p:sp>
        <p:nvSpPr>
          <p:cNvPr id="26" name="object 2"/>
          <p:cNvSpPr/>
          <p:nvPr/>
        </p:nvSpPr>
        <p:spPr>
          <a:xfrm flipV="1">
            <a:off x="30577" y="369990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Группа 10"/>
          <p:cNvGrpSpPr/>
          <p:nvPr/>
        </p:nvGrpSpPr>
        <p:grpSpPr>
          <a:xfrm>
            <a:off x="63501" y="31191"/>
            <a:ext cx="1087375" cy="376456"/>
            <a:chOff x="63501" y="31191"/>
            <a:chExt cx="1087375" cy="376456"/>
          </a:xfrm>
        </p:grpSpPr>
        <p:pic>
          <p:nvPicPr>
            <p:cNvPr id="12" name="Рисунок 1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561"/>
            <a:stretch/>
          </p:blipFill>
          <p:spPr>
            <a:xfrm>
              <a:off x="63501" y="33571"/>
              <a:ext cx="396000" cy="374076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444500" y="31191"/>
              <a:ext cx="706376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ru-RU" sz="600" dirty="0" smtClean="0">
                  <a:solidFill>
                    <a:srgbClr val="11437F"/>
                  </a:solidFill>
                </a:rPr>
                <a:t>УФК ПО НОВГОРОДСКОЙ ОБЛАСТИ</a:t>
              </a:r>
              <a:endParaRPr lang="ru-RU" sz="600" dirty="0">
                <a:solidFill>
                  <a:srgbClr val="11437F"/>
                </a:solidFill>
              </a:endParaRPr>
            </a:p>
          </p:txBody>
        </p:sp>
      </p:grp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31" y="1089025"/>
            <a:ext cx="310269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49300" y="939161"/>
            <a:ext cx="4419600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>
              <a:lnSpc>
                <a:spcPct val="115000"/>
              </a:lnSpc>
            </a:pPr>
            <a:endParaRPr lang="ru-RU" sz="800" b="1" dirty="0" smtClean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450215" algn="just">
              <a:lnSpc>
                <a:spcPct val="115000"/>
              </a:lnSpc>
            </a:pPr>
            <a:r>
              <a:rPr lang="ru-RU" sz="800" b="1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800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Статья 15.49. </a:t>
            </a:r>
            <a:r>
              <a:rPr lang="ru-RU" sz="800" b="1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Нарушение </a:t>
            </a:r>
            <a:r>
              <a:rPr lang="ru-RU" sz="800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срока утверждения сведений об операциях со средствами, подлежащими казначейскому </a:t>
            </a:r>
            <a:r>
              <a:rPr lang="ru-RU" sz="800" b="1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сопровождению</a:t>
            </a:r>
          </a:p>
          <a:p>
            <a:pPr lvl="0" indent="450215" algn="just">
              <a:lnSpc>
                <a:spcPct val="115000"/>
              </a:lnSpc>
            </a:pPr>
            <a:endParaRPr lang="ru-RU" sz="800" b="1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450215" algn="just">
              <a:lnSpc>
                <a:spcPct val="115000"/>
              </a:lnSpc>
            </a:pPr>
            <a:r>
              <a:rPr lang="ru-RU" sz="800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ru-RU" sz="8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 должностных лиц в размере от десяти тысяч до пятидесяти тысяч рублей; </a:t>
            </a:r>
            <a:endParaRPr lang="ru-RU" sz="800" dirty="0" smtClean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450215" algn="just">
              <a:lnSpc>
                <a:spcPct val="115000"/>
              </a:lnSpc>
            </a:pPr>
            <a:r>
              <a:rPr lang="ru-RU" sz="800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- на юридических лиц - от 1 до 5 процентов цены государственного (муниципального) контракта, договора (соглашения), контракта (договора), но не более двухсот тысяч рублей.</a:t>
            </a:r>
            <a:endParaRPr lang="ru-RU" sz="8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63701" y="96314"/>
            <a:ext cx="4081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Федеральный закон от 28 декабря 2025 г. № 506-ФЗ</a:t>
            </a:r>
            <a:br>
              <a:rPr lang="ru-RU" sz="8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8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 внесении изменений в Кодекс Российской Федерации об административных правонарушениях»</a:t>
            </a:r>
          </a:p>
        </p:txBody>
      </p:sp>
    </p:spTree>
    <p:extLst>
      <p:ext uri="{BB962C8B-B14F-4D97-AF65-F5344CB8AC3E}">
        <p14:creationId xmlns:p14="http://schemas.microsoft.com/office/powerpoint/2010/main" val="404804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319496" y="2974394"/>
            <a:ext cx="4445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b="1" dirty="0">
                <a:solidFill>
                  <a:srgbClr val="002060"/>
                </a:solidFill>
              </a:rPr>
              <a:t>4</a:t>
            </a:r>
          </a:p>
        </p:txBody>
      </p:sp>
      <p:sp>
        <p:nvSpPr>
          <p:cNvPr id="26" name="object 2"/>
          <p:cNvSpPr/>
          <p:nvPr/>
        </p:nvSpPr>
        <p:spPr>
          <a:xfrm flipV="1">
            <a:off x="30577" y="369990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Группа 10"/>
          <p:cNvGrpSpPr/>
          <p:nvPr/>
        </p:nvGrpSpPr>
        <p:grpSpPr>
          <a:xfrm>
            <a:off x="63501" y="31191"/>
            <a:ext cx="1087375" cy="376456"/>
            <a:chOff x="63501" y="31191"/>
            <a:chExt cx="1087375" cy="376456"/>
          </a:xfrm>
        </p:grpSpPr>
        <p:pic>
          <p:nvPicPr>
            <p:cNvPr id="12" name="Рисунок 1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561"/>
            <a:stretch/>
          </p:blipFill>
          <p:spPr>
            <a:xfrm>
              <a:off x="63501" y="33571"/>
              <a:ext cx="396000" cy="374076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444500" y="31191"/>
              <a:ext cx="706376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ru-RU" sz="600" dirty="0" smtClean="0">
                  <a:solidFill>
                    <a:srgbClr val="11437F"/>
                  </a:solidFill>
                </a:rPr>
                <a:t>УФК ПО НОВГОРОДСКОЙ ОБЛАСТИ</a:t>
              </a:r>
              <a:endParaRPr lang="ru-RU" sz="600" dirty="0">
                <a:solidFill>
                  <a:srgbClr val="11437F"/>
                </a:solidFill>
              </a:endParaRPr>
            </a:p>
          </p:txBody>
        </p:sp>
      </p:grp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31" y="1241425"/>
            <a:ext cx="310269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01700" y="784225"/>
            <a:ext cx="4038600" cy="603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800" dirty="0" smtClean="0">
              <a:ea typeface="Calibri"/>
              <a:cs typeface="Times New Roman"/>
            </a:endParaRPr>
          </a:p>
          <a:p>
            <a:endParaRPr lang="ru-RU" sz="800" dirty="0" smtClean="0"/>
          </a:p>
          <a:p>
            <a:endParaRPr lang="ru-RU" sz="800" dirty="0"/>
          </a:p>
          <a:p>
            <a:pPr algn="just"/>
            <a:r>
              <a:rPr lang="ru-RU" sz="800" dirty="0" smtClean="0"/>
              <a:t> </a:t>
            </a:r>
            <a:endParaRPr lang="ru-RU" sz="800" dirty="0">
              <a:effectLst/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64000" y="53282"/>
            <a:ext cx="1752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b="1" dirty="0" smtClean="0">
                <a:solidFill>
                  <a:srgbClr val="11437F"/>
                </a:solidFill>
                <a:latin typeface="+mj-lt"/>
              </a:rPr>
              <a:t>КоАП (ст.15.49) Технические </a:t>
            </a:r>
          </a:p>
          <a:p>
            <a:pPr algn="ctr"/>
            <a:r>
              <a:rPr lang="ru-RU" sz="800" b="1" dirty="0" smtClean="0">
                <a:solidFill>
                  <a:srgbClr val="11437F"/>
                </a:solidFill>
                <a:latin typeface="+mj-lt"/>
              </a:rPr>
              <a:t>возможности в ПУР КС</a:t>
            </a:r>
            <a:endParaRPr lang="ru-RU" sz="800" b="1" dirty="0">
              <a:solidFill>
                <a:srgbClr val="11437F"/>
              </a:solidFill>
              <a:latin typeface="+mj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900" y="599038"/>
            <a:ext cx="487680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00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319496" y="2974394"/>
            <a:ext cx="4445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b="1" dirty="0" smtClean="0">
                <a:solidFill>
                  <a:srgbClr val="002060"/>
                </a:solidFill>
              </a:rPr>
              <a:t>5</a:t>
            </a:r>
            <a:endParaRPr lang="ru-RU" sz="800" b="1" dirty="0">
              <a:solidFill>
                <a:srgbClr val="002060"/>
              </a:solidFill>
            </a:endParaRPr>
          </a:p>
        </p:txBody>
      </p:sp>
      <p:sp>
        <p:nvSpPr>
          <p:cNvPr id="26" name="object 2"/>
          <p:cNvSpPr/>
          <p:nvPr/>
        </p:nvSpPr>
        <p:spPr>
          <a:xfrm flipV="1">
            <a:off x="30577" y="369990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63501" y="31191"/>
            <a:ext cx="1087375" cy="376456"/>
            <a:chOff x="63501" y="31191"/>
            <a:chExt cx="1087375" cy="376456"/>
          </a:xfrm>
        </p:grpSpPr>
        <p:pic>
          <p:nvPicPr>
            <p:cNvPr id="12" name="Рисунок 1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561"/>
            <a:stretch/>
          </p:blipFill>
          <p:spPr>
            <a:xfrm>
              <a:off x="63501" y="33571"/>
              <a:ext cx="396000" cy="374076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444500" y="31191"/>
              <a:ext cx="706376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ru-RU" sz="600" dirty="0" smtClean="0">
                  <a:solidFill>
                    <a:srgbClr val="11437F"/>
                  </a:solidFill>
                </a:rPr>
                <a:t>УФК ПО НОВГОРОДСКОЙ ОБЛАСТИ</a:t>
              </a:r>
              <a:endParaRPr lang="ru-RU" sz="600" dirty="0">
                <a:solidFill>
                  <a:srgbClr val="11437F"/>
                </a:solidFill>
              </a:endParaRPr>
            </a:p>
          </p:txBody>
        </p:sp>
      </p:grp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1" y="1241425"/>
            <a:ext cx="381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01700" y="784225"/>
            <a:ext cx="4038600" cy="603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endParaRPr lang="ru-RU" sz="800" dirty="0" smtClean="0">
              <a:solidFill>
                <a:prstClr val="black"/>
              </a:solidFill>
              <a:ea typeface="Calibri"/>
              <a:cs typeface="Times New Roman"/>
            </a:endParaRPr>
          </a:p>
          <a:p>
            <a:endParaRPr lang="ru-RU" sz="800" dirty="0" smtClean="0">
              <a:solidFill>
                <a:prstClr val="black"/>
              </a:solidFill>
            </a:endParaRPr>
          </a:p>
          <a:p>
            <a:endParaRPr lang="ru-RU" sz="800" dirty="0">
              <a:solidFill>
                <a:prstClr val="black"/>
              </a:solidFill>
            </a:endParaRPr>
          </a:p>
          <a:p>
            <a:pPr algn="just"/>
            <a:r>
              <a:rPr lang="ru-RU" sz="800" dirty="0" smtClean="0">
                <a:solidFill>
                  <a:prstClr val="black"/>
                </a:solidFill>
              </a:rPr>
              <a:t> </a:t>
            </a:r>
            <a:endParaRPr lang="ru-RU" sz="8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64000" y="53282"/>
            <a:ext cx="1752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b="1" dirty="0" smtClean="0">
                <a:solidFill>
                  <a:srgbClr val="11437F"/>
                </a:solidFill>
              </a:rPr>
              <a:t>КоАП (ст.15.49) Технические </a:t>
            </a:r>
          </a:p>
          <a:p>
            <a:pPr algn="ctr"/>
            <a:r>
              <a:rPr lang="ru-RU" sz="800" b="1" dirty="0" smtClean="0">
                <a:solidFill>
                  <a:srgbClr val="11437F"/>
                </a:solidFill>
              </a:rPr>
              <a:t>возможности в ПУР КС</a:t>
            </a:r>
            <a:endParaRPr lang="ru-RU" sz="800" b="1" dirty="0">
              <a:solidFill>
                <a:srgbClr val="11437F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697" y="547158"/>
            <a:ext cx="5070203" cy="2642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31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92100" y="1277932"/>
            <a:ext cx="37850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Спасибо за внимание!</a:t>
            </a:r>
            <a:endParaRPr lang="ru-RU" sz="2000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Группа 10"/>
          <p:cNvGrpSpPr/>
          <p:nvPr/>
        </p:nvGrpSpPr>
        <p:grpSpPr>
          <a:xfrm>
            <a:off x="63501" y="31191"/>
            <a:ext cx="1087375" cy="376456"/>
            <a:chOff x="63501" y="31191"/>
            <a:chExt cx="1087375" cy="376456"/>
          </a:xfrm>
        </p:grpSpPr>
        <p:pic>
          <p:nvPicPr>
            <p:cNvPr id="13" name="Рисунок 1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561"/>
            <a:stretch/>
          </p:blipFill>
          <p:spPr>
            <a:xfrm>
              <a:off x="63501" y="33571"/>
              <a:ext cx="396000" cy="374076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444500" y="31191"/>
              <a:ext cx="706376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ru-RU" sz="600" dirty="0" smtClean="0">
                  <a:solidFill>
                    <a:srgbClr val="11437F"/>
                  </a:solidFill>
                </a:rPr>
                <a:t>УФК ПО НОВГОРОДСКОЙ ОБЛАСТИ</a:t>
              </a:r>
              <a:endParaRPr lang="ru-RU" sz="600" dirty="0">
                <a:solidFill>
                  <a:srgbClr val="11437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310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9719</TotalTime>
  <Words>296</Words>
  <Application>Microsoft Office PowerPoint</Application>
  <PresentationFormat>Произвольный</PresentationFormat>
  <Paragraphs>43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Федорова Ольга Евгеньевна</cp:lastModifiedBy>
  <cp:revision>400</cp:revision>
  <dcterms:created xsi:type="dcterms:W3CDTF">2019-07-31T16:47:50Z</dcterms:created>
  <dcterms:modified xsi:type="dcterms:W3CDTF">2026-01-29T12:14:56Z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